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8" r:id="rId5"/>
    <p:sldId id="265" r:id="rId6"/>
    <p:sldId id="268" r:id="rId7"/>
    <p:sldId id="272" r:id="rId8"/>
    <p:sldId id="277" r:id="rId9"/>
    <p:sldId id="282" r:id="rId10"/>
    <p:sldId id="301" r:id="rId11"/>
    <p:sldId id="303" r:id="rId12"/>
    <p:sldId id="292" r:id="rId13"/>
    <p:sldId id="300" r:id="rId14"/>
    <p:sldId id="305" r:id="rId15"/>
    <p:sldId id="306" r:id="rId16"/>
    <p:sldId id="308" r:id="rId17"/>
    <p:sldId id="299" r:id="rId18"/>
  </p:sldIdLst>
  <p:sldSz cx="12192000" cy="6858000"/>
  <p:notesSz cx="6858000" cy="9144000"/>
  <p:embeddedFontLst>
    <p:embeddedFont>
      <p:font typeface="Avenir Next LT Pro" panose="020B0504020202020204" pitchFamily="3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Speak Pro" panose="020B0504020101020102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8" autoAdjust="0"/>
    <p:restoredTop sz="94249" autoAdjust="0"/>
  </p:normalViewPr>
  <p:slideViewPr>
    <p:cSldViewPr snapToGrid="0">
      <p:cViewPr varScale="1">
        <p:scale>
          <a:sx n="82" d="100"/>
          <a:sy n="82" d="100"/>
        </p:scale>
        <p:origin x="629" y="72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12/11/2023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12/11/2023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12/11/2023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12/11/2023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12/11/2023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12/11/2023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12/11/2023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adafruit.com/dht/overview" TargetMode="External"/><Relationship Id="rId3" Type="http://schemas.openxmlformats.org/officeDocument/2006/relationships/hyperlink" Target="https://www.circuito.io/" TargetMode="External"/><Relationship Id="rId7" Type="http://schemas.openxmlformats.org/officeDocument/2006/relationships/hyperlink" Target="https://wiki.seeedstudio.com/Grove-Gas_Sensor-MQ5/" TargetMode="External"/><Relationship Id="rId2" Type="http://schemas.openxmlformats.org/officeDocument/2006/relationships/hyperlink" Target="https://blynk.cloud/dashboard" TargetMode="External"/><Relationship Id="rId1" Type="http://schemas.openxmlformats.org/officeDocument/2006/relationships/slideLayout" Target="../slideLayouts/slideLayout28.xml"/><Relationship Id="rId6" Type="http://schemas.openxmlformats.org/officeDocument/2006/relationships/hyperlink" Target="https://www.sparkfun.com/datasheets/Sensors/Biometric/MQ-7.pdf" TargetMode="External"/><Relationship Id="rId5" Type="http://schemas.openxmlformats.org/officeDocument/2006/relationships/hyperlink" Target="https://components101.com/sensors/mq135-gas-sensor-for-air-quality" TargetMode="External"/><Relationship Id="rId4" Type="http://schemas.openxmlformats.org/officeDocument/2006/relationships/hyperlink" Target="https://learn.sparkfun.com/tutorials/esp32-lora-1-ch-gateway-lorawan-and-the-things-network/all" TargetMode="External"/><Relationship Id="rId9" Type="http://schemas.openxmlformats.org/officeDocument/2006/relationships/hyperlink" Target="https://techatronic.com/object-counter-using-ir-sensor-and-arduino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harathPulindram/IOT-Final-Project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blynk.cloud/dashboard/100154/global/devices/974032/organization/100154/devices/380831/dashboard" TargetMode="External"/><Relationship Id="rId4" Type="http://schemas.openxmlformats.org/officeDocument/2006/relationships/hyperlink" Target="https://youtu.be/VRSLoZ9IrOQ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2926" y="4297459"/>
            <a:ext cx="8807116" cy="915873"/>
          </a:xfrm>
        </p:spPr>
        <p:txBody>
          <a:bodyPr/>
          <a:lstStyle/>
          <a:p>
            <a:r>
              <a:rPr lang="en-US" dirty="0"/>
              <a:t>Home Safety Monitoring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0518" y="5616455"/>
            <a:ext cx="9144000" cy="601840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Bharath Kumar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Pulindram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       Sai Navya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Gundeboyina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       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Yasaswini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Allaparthi</a:t>
            </a:r>
            <a:endParaRPr lang="en-US" sz="20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Hari Kiran Reddy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Muthyala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      Bhavana Ravi Chandran</a:t>
            </a:r>
          </a:p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Padmanabha Reddy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Kottam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    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Vasanthi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 Reddy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Gadireddy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FFC899-8C80-1804-14F6-E385DCBB6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53FAD1E-18F8-FDC7-E169-2BF0B7A48A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Temperature and Quality metrics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BA7AA26-6D6A-37D1-AD81-9E569FD0EB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Room temperature is visible via Temperature Guage</a:t>
            </a:r>
          </a:p>
          <a:p>
            <a:r>
              <a:rPr lang="en-US" dirty="0"/>
              <a:t>Humidity is visible via Humidity Guage</a:t>
            </a:r>
          </a:p>
          <a:p>
            <a:r>
              <a:rPr lang="en-US" dirty="0"/>
              <a:t>Air Quality and Gas Quality metrics are visible and can be compared with the reference values for judgements.</a:t>
            </a:r>
          </a:p>
          <a:p>
            <a:r>
              <a:rPr lang="en-US" dirty="0"/>
              <a:t>Heatmaps are also generated to give insights on the temperature and air quality patterns, which will help is correct air conditioning, based on time and people.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0C902-29BC-0930-DF27-71D46871B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10</a:t>
            </a:fld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B1BD7B37-8367-E6D1-51B9-46CC57C3778E}"/>
              </a:ext>
            </a:extLst>
          </p:cNvPr>
          <p:cNvSpPr txBox="1">
            <a:spLocks/>
          </p:cNvSpPr>
          <p:nvPr/>
        </p:nvSpPr>
        <p:spPr>
          <a:xfrm>
            <a:off x="6735551" y="2272009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Reference Values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5B8EE16F-C984-02F4-9500-F950384CDE95}"/>
              </a:ext>
            </a:extLst>
          </p:cNvPr>
          <p:cNvSpPr txBox="1">
            <a:spLocks/>
          </p:cNvSpPr>
          <p:nvPr/>
        </p:nvSpPr>
        <p:spPr>
          <a:xfrm>
            <a:off x="6435164" y="3414280"/>
            <a:ext cx="5157787" cy="2773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MQ 135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0-50 – Good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51-100 – Moderate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101-150 – Unhealthy for sensitive groups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151-200 – Unhealthy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MQ 7</a:t>
            </a:r>
          </a:p>
          <a:p>
            <a:r>
              <a:rPr lang="en-US" b="1" dirty="0"/>
              <a:t>20 – 2000ppm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603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648068B-88DF-15CF-5F69-5CD81A6FA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47005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F940E4-6129-3FCC-8FC2-0A9D2C3C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5CBEC59-7FF9-4688-98DF-89832A0C902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ACD7A38-AF47-F322-6D40-13D6547EC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>
            <a:normAutofit/>
          </a:bodyPr>
          <a:lstStyle/>
          <a:p>
            <a:r>
              <a:rPr lang="en-US"/>
              <a:t>House-Hold Counter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DE811EC-42A8-CED4-3684-8B72C7B0C2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/>
          <a:p>
            <a:r>
              <a:rPr lang="en-US"/>
              <a:t>House-hold counter is visible within the dashboard.</a:t>
            </a:r>
          </a:p>
          <a:p>
            <a:r>
              <a:rPr lang="en-US"/>
              <a:t>The counter is set for a maximum value of 6.</a:t>
            </a:r>
          </a:p>
          <a:p>
            <a:r>
              <a:rPr lang="en-US"/>
              <a:t>Upon reaching the threshold, the LED turns red and the door lock slider switches off.</a:t>
            </a:r>
          </a:p>
          <a:p>
            <a:r>
              <a:rPr lang="en-US"/>
              <a:t>Indicating a clear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D4A2ED7-DB5E-FD6F-4425-F6066C4B3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784" y="2894019"/>
            <a:ext cx="5183188" cy="21769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57431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12C3D-ECB9-4B63-9240-D0A6B5944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49907-DE17-8F79-D3CA-0BE8D48C75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2313992"/>
            <a:ext cx="6778286" cy="313427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Blynk Dashboard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https://blynk.cloud/dashboard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Circuit Design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https://www.circuito.io/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https://learn.sparkfun.com/tutorials/esp32-lora-1-ch-gateway-lorawan-and-the-things-network/all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https://components101.com/sensors/mq135-gas-sensor-for-air-quality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https://www.sparkfun.com/datasheets/Sensors/Biometric/MQ-7.pdf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https://wiki.seeedstudio.com/Grove-Gas_Sensor-MQ5/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https://learn.adafruit.com/dht/overview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https://techatronic.com/object-counter-using-ir-sensor-and-arduino/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B519F83A-438D-1B22-54F6-8E4C2E84E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31870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FFC899-8C80-1804-14F6-E385DCBB6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0C902-29BC-0930-DF27-71D46871B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2344D5-B310-34FF-60EC-528295DAA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10585176" cy="2773258"/>
          </a:xfrm>
        </p:spPr>
        <p:txBody>
          <a:bodyPr/>
          <a:lstStyle/>
          <a:p>
            <a:r>
              <a:rPr lang="en-US" b="1" dirty="0"/>
              <a:t>Source Code: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https://github.com/BharathPulindram/IOT-Final-Project</a:t>
            </a:r>
            <a:endParaRPr lang="en-US" dirty="0"/>
          </a:p>
          <a:p>
            <a:endParaRPr lang="en-US" dirty="0"/>
          </a:p>
          <a:p>
            <a:r>
              <a:rPr lang="en-US" b="1"/>
              <a:t>YouTube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https://youtu.be/VRSLoZ9IrOQ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Blynk Dashboard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https://blynk.cloud/dashboard/100154/global/devices/974032/organization/100154/devices/380831/dashboard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361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4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IOT GROUP 9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1639" y="865239"/>
            <a:ext cx="5712542" cy="5923398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/>
              <a:t>Ensuring home safety by monitoring temperature, humidity, air quality, gas leaks, number of house-hold count.</a:t>
            </a:r>
          </a:p>
          <a:p>
            <a:pPr algn="just"/>
            <a:endParaRPr lang="en-US" sz="2400" b="1" dirty="0"/>
          </a:p>
          <a:p>
            <a:pPr algn="just"/>
            <a:r>
              <a:rPr lang="en-US" sz="2400" b="1" dirty="0"/>
              <a:t>Monitoring is done by using ESP32 and collecting all the metrics captured by the respective sensors and visualizing them in a cloud dashboard.</a:t>
            </a:r>
          </a:p>
          <a:p>
            <a:pPr algn="just"/>
            <a:endParaRPr lang="en-US" sz="2400" b="1" dirty="0"/>
          </a:p>
          <a:p>
            <a:pPr algn="just"/>
            <a:r>
              <a:rPr lang="en-US" sz="2400" b="1" dirty="0"/>
              <a:t>Alarms can be configured in the event of metrics crossing the desired limit (un-safe environment).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Components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1A82EA-6DCE-481E-A52B-94F31EADAD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7AE1955-EE02-F3AE-5FBC-917DAFA36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18171"/>
            <a:ext cx="5157787" cy="3063967"/>
          </a:xfrm>
        </p:spPr>
        <p:txBody>
          <a:bodyPr>
            <a:normAutofit/>
          </a:bodyPr>
          <a:lstStyle/>
          <a:p>
            <a:r>
              <a:rPr lang="en-US" dirty="0"/>
              <a:t>ESP32 (Microcontroller)</a:t>
            </a:r>
          </a:p>
          <a:p>
            <a:r>
              <a:rPr lang="en-US" dirty="0"/>
              <a:t>DHT22 (Temperature and Humidity Sensor)</a:t>
            </a:r>
          </a:p>
          <a:p>
            <a:r>
              <a:rPr lang="en-US" dirty="0"/>
              <a:t>MQ135 (Air Quality Sensor)</a:t>
            </a:r>
          </a:p>
          <a:p>
            <a:r>
              <a:rPr lang="en-US" dirty="0"/>
              <a:t>MQ2 (Gas Sensor)</a:t>
            </a:r>
          </a:p>
          <a:p>
            <a:r>
              <a:rPr lang="en-US" dirty="0"/>
              <a:t>MQ7 (Carbon Mono-oxide sensor)</a:t>
            </a:r>
          </a:p>
          <a:p>
            <a:r>
              <a:rPr lang="en-US" dirty="0"/>
              <a:t>PM2.5</a:t>
            </a:r>
          </a:p>
          <a:p>
            <a:r>
              <a:rPr lang="en-US" dirty="0"/>
              <a:t>IR Sensor</a:t>
            </a:r>
          </a:p>
          <a:p>
            <a:r>
              <a:rPr lang="en-US" dirty="0"/>
              <a:t>Bread board and Jumper wires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18759-B9AA-49AB-A320-92AF51051E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C9B723F-0C28-084F-D7C1-B284570524E0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r>
              <a:rPr lang="en-US" dirty="0"/>
              <a:t>Arduino IDE</a:t>
            </a:r>
          </a:p>
          <a:p>
            <a:r>
              <a:rPr lang="en-US" dirty="0"/>
              <a:t>Blynk Cloud</a:t>
            </a:r>
          </a:p>
          <a:p>
            <a:r>
              <a:rPr lang="en-US" dirty="0"/>
              <a:t>Circuit.io</a:t>
            </a:r>
          </a:p>
        </p:txBody>
      </p:sp>
    </p:spTree>
    <p:extLst>
      <p:ext uri="{BB962C8B-B14F-4D97-AF65-F5344CB8AC3E}">
        <p14:creationId xmlns:p14="http://schemas.microsoft.com/office/powerpoint/2010/main" val="192049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046CD-889C-4A2E-8DC3-BED5C7901E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Collect Sensor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E0C3E-549F-4B12-BC1D-70D49FDEE3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Code starts with defining the sensors and the outputs which they write the data to.</a:t>
            </a:r>
          </a:p>
          <a:p>
            <a:r>
              <a:rPr lang="en-US" dirty="0" err="1"/>
              <a:t>WiFi</a:t>
            </a:r>
            <a:r>
              <a:rPr lang="en-US" dirty="0"/>
              <a:t> credentials are configured.</a:t>
            </a:r>
          </a:p>
          <a:p>
            <a:r>
              <a:rPr lang="en-US" dirty="0"/>
              <a:t>Blynk auth token and virtual ports are configured.</a:t>
            </a:r>
          </a:p>
          <a:p>
            <a:r>
              <a:rPr lang="en-US" dirty="0"/>
              <a:t>Metrics collected by sensors are written to serial console as well as on the display of ESP32.</a:t>
            </a:r>
          </a:p>
          <a:p>
            <a:r>
              <a:rPr lang="en-US" dirty="0"/>
              <a:t>Algorithm is designed to throw an alert (indicate via LED) when the metrics cross the safety levels.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7831C-5C8A-4D10-8B69-B54C753E2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Analyze and Display the Data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2BF507-75ED-4F09-959F-8E0854B6033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Data collected by the sensors is sent to </a:t>
            </a:r>
            <a:r>
              <a:rPr lang="en-US" dirty="0" err="1"/>
              <a:t>blynk</a:t>
            </a:r>
            <a:r>
              <a:rPr lang="en-US" dirty="0"/>
              <a:t> cloud using the virtual pins and auth tokens.</a:t>
            </a:r>
          </a:p>
          <a:p>
            <a:r>
              <a:rPr lang="en-US" dirty="0"/>
              <a:t>Metrics are visualized in real-time based on the given time frame.</a:t>
            </a:r>
          </a:p>
          <a:p>
            <a:r>
              <a:rPr lang="en-US" dirty="0"/>
              <a:t>Alert is given to the household in case of concerning safety levels.</a:t>
            </a:r>
          </a:p>
          <a:p>
            <a:r>
              <a:rPr lang="en-US" dirty="0"/>
              <a:t>The data is also visualized on PM2.5 sensor and used for further analysis.</a:t>
            </a: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950A-F236-4AE1-B402-E9CC3F82C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7CB0276-2B5B-4F3D-B7FF-6F51233379E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13848" b="13848"/>
          <a:stretch/>
        </p:blipFill>
        <p:spPr/>
      </p:pic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6</a:t>
            </a:fld>
            <a:endParaRPr lang="en-US" dirty="0"/>
          </a:p>
        </p:txBody>
      </p:sp>
      <p:pic>
        <p:nvPicPr>
          <p:cNvPr id="18" name="Content Placeholder 17" descr="A circuit board with many wires&#10;&#10;Description automatically generated">
            <a:extLst>
              <a:ext uri="{FF2B5EF4-FFF2-40B4-BE49-F238E27FC236}">
                <a16:creationId xmlns:a16="http://schemas.microsoft.com/office/drawing/2014/main" id="{59B8A7AB-0BDF-87BC-DCFC-8035E7415D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850583" y="1465325"/>
            <a:ext cx="7099661" cy="5087338"/>
          </a:xfrm>
        </p:spPr>
      </p:pic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A55A2BC-F650-E3E8-9554-1FAA81286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47005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/>
              <a:t>Blynk IOT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6F8A03-141C-54A3-3960-79F62C85D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5CBEC59-7FF9-4688-98DF-89832A0C902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F8E32FB-2759-318F-B8EA-751A94C21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2585538"/>
            <a:ext cx="4252800" cy="2773258"/>
          </a:xfrm>
        </p:spPr>
        <p:txBody>
          <a:bodyPr>
            <a:normAutofit/>
          </a:bodyPr>
          <a:lstStyle/>
          <a:p>
            <a:r>
              <a:rPr lang="en-US" dirty="0"/>
              <a:t>Blynk platform is used to fully automate and monitor the sensor data over the cloud. </a:t>
            </a:r>
          </a:p>
          <a:p>
            <a:endParaRPr lang="en-US" dirty="0"/>
          </a:p>
          <a:p>
            <a:r>
              <a:rPr lang="en-US" dirty="0"/>
              <a:t>ESP32 connects and shares data to Blynk cloud via API tokens and unique project template IDs. Data from the sensors is read via virtual pins from the dashboard.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E1A33DB-1BA1-32F0-DE53-F40787689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5525" y="2910348"/>
            <a:ext cx="6593557" cy="23407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93049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9F9DA79-1F87-0920-E187-A170FF97B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72419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/>
              <a:t>Web Dashboard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584D3DC-F93B-DCA5-9C4D-1AFA59DB2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274522" y="2296298"/>
            <a:ext cx="6126697" cy="2511945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DC6F1E-EBF7-2943-F1CA-0DCD2B1AA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5CBEC59-7FF9-4688-98DF-89832A0C902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FC9D83-1511-323B-9018-FB255DF4A08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759691" y="3266732"/>
            <a:ext cx="5157787" cy="2773258"/>
          </a:xfrm>
        </p:spPr>
        <p:txBody>
          <a:bodyPr>
            <a:normAutofit/>
          </a:bodyPr>
          <a:lstStyle/>
          <a:p>
            <a:r>
              <a:rPr lang="en-US" sz="1600" dirty="0"/>
              <a:t>Widgets are added to record the temperature, humidity and Air quality indexes.</a:t>
            </a:r>
          </a:p>
          <a:p>
            <a:r>
              <a:rPr lang="en-US" sz="1600" dirty="0"/>
              <a:t>Visual representations are made based on the sensor data.</a:t>
            </a:r>
          </a:p>
          <a:p>
            <a:r>
              <a:rPr lang="en-US" sz="1600" dirty="0"/>
              <a:t>Heat Maps will be generated.</a:t>
            </a:r>
          </a:p>
          <a:p>
            <a:r>
              <a:rPr lang="en-US" dirty="0"/>
              <a:t>Counter of persons, door lock switch are also configured, and work based on the count logic.</a:t>
            </a:r>
          </a:p>
        </p:txBody>
      </p:sp>
    </p:spTree>
    <p:extLst>
      <p:ext uri="{BB962C8B-B14F-4D97-AF65-F5344CB8AC3E}">
        <p14:creationId xmlns:p14="http://schemas.microsoft.com/office/powerpoint/2010/main" val="3765530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D96C-ADDF-4D9F-B790-CF6E3E55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with Blynk Dashboard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40D52-4191-48B5-89BF-0F57F61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9916790-7069-D026-B6CD-8FF4B953B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800" y="1605291"/>
            <a:ext cx="10334400" cy="489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01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310</TotalTime>
  <Words>669</Words>
  <Application>Microsoft Office PowerPoint</Application>
  <PresentationFormat>Widescreen</PresentationFormat>
  <Paragraphs>99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Speak Pro</vt:lpstr>
      <vt:lpstr>Arial</vt:lpstr>
      <vt:lpstr>Calibri</vt:lpstr>
      <vt:lpstr>Avenir Next LT Pro</vt:lpstr>
      <vt:lpstr>Office Theme</vt:lpstr>
      <vt:lpstr>Home Safety Monitoring</vt:lpstr>
      <vt:lpstr>Project Description</vt:lpstr>
      <vt:lpstr>Components</vt:lpstr>
      <vt:lpstr>Source Code</vt:lpstr>
      <vt:lpstr>Project Setup</vt:lpstr>
      <vt:lpstr>Circuit Diagram</vt:lpstr>
      <vt:lpstr>Blynk IOT Platform</vt:lpstr>
      <vt:lpstr>Web Dashboard</vt:lpstr>
      <vt:lpstr>Monitoring with Blynk Dashboard</vt:lpstr>
      <vt:lpstr>Results</vt:lpstr>
      <vt:lpstr>Results</vt:lpstr>
      <vt:lpstr>References</vt:lpstr>
      <vt:lpstr>Links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Safety Monitoring</dc:title>
  <dc:creator>Kondapalli, Bhavyanth</dc:creator>
  <cp:lastModifiedBy>Kondapalli, Bhavyanth</cp:lastModifiedBy>
  <cp:revision>43</cp:revision>
  <dcterms:created xsi:type="dcterms:W3CDTF">2023-10-25T04:18:49Z</dcterms:created>
  <dcterms:modified xsi:type="dcterms:W3CDTF">2023-12-12T05:07:52Z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